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1CF30-5F03-41F8-9C4D-7C849BB1B306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842F7-36BF-4A3F-941E-87D8C788ADD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842F7-36BF-4A3F-941E-87D8C788ADD8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7F5F-80F1-4BA1-B6FF-12E29076E469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9489AC-54FB-4FFE-B555-37215A31973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7F5F-80F1-4BA1-B6FF-12E29076E469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489AC-54FB-4FFE-B555-37215A31973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99489AC-54FB-4FFE-B555-37215A31973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7F5F-80F1-4BA1-B6FF-12E29076E469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7F5F-80F1-4BA1-B6FF-12E29076E469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99489AC-54FB-4FFE-B555-37215A31973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7F5F-80F1-4BA1-B6FF-12E29076E469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9489AC-54FB-4FFE-B555-37215A31973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1167F5F-80F1-4BA1-B6FF-12E29076E469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489AC-54FB-4FFE-B555-37215A31973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7F5F-80F1-4BA1-B6FF-12E29076E469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99489AC-54FB-4FFE-B555-37215A319736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7F5F-80F1-4BA1-B6FF-12E29076E469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99489AC-54FB-4FFE-B555-37215A3197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7F5F-80F1-4BA1-B6FF-12E29076E469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99489AC-54FB-4FFE-B555-37215A3197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9489AC-54FB-4FFE-B555-37215A319736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7F5F-80F1-4BA1-B6FF-12E29076E469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99489AC-54FB-4FFE-B555-37215A31973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1167F5F-80F1-4BA1-B6FF-12E29076E469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1167F5F-80F1-4BA1-B6FF-12E29076E469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9489AC-54FB-4FFE-B555-37215A319736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04800"/>
            <a:ext cx="8001000" cy="5867400"/>
          </a:xfrm>
        </p:spPr>
        <p:txBody>
          <a:bodyPr anchor="t">
            <a:normAutofit fontScale="90000"/>
          </a:bodyPr>
          <a:lstStyle/>
          <a:p>
            <a:r>
              <a:rPr lang="hi-IN" dirty="0" smtClean="0"/>
              <a:t/>
            </a:r>
            <a:br>
              <a:rPr lang="hi-IN" dirty="0" smtClean="0"/>
            </a:br>
            <a:r>
              <a:rPr lang="hi-IN" dirty="0" smtClean="0">
                <a:solidFill>
                  <a:srgbClr val="FF0000"/>
                </a:solidFill>
              </a:rPr>
              <a:t>विद्यालयों </a:t>
            </a:r>
            <a:r>
              <a:rPr lang="hi-IN" dirty="0">
                <a:solidFill>
                  <a:srgbClr val="FF0000"/>
                </a:solidFill>
              </a:rPr>
              <a:t>में मूल्य शिक्षा हेतु रूपरेखा (</a:t>
            </a:r>
            <a:r>
              <a:rPr lang="en-US" dirty="0">
                <a:solidFill>
                  <a:srgbClr val="FF0000"/>
                </a:solidFill>
              </a:rPr>
              <a:t>2012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hi-IN" dirty="0" smtClean="0"/>
              <a:t>                          </a:t>
            </a:r>
            <a:r>
              <a:rPr lang="hi-IN" dirty="0" smtClean="0">
                <a:solidFill>
                  <a:srgbClr val="002060"/>
                </a:solidFill>
              </a:rPr>
              <a:t>प्रस्तुतकर्ता</a:t>
            </a:r>
            <a:r>
              <a:rPr lang="hi-IN" dirty="0">
                <a:solidFill>
                  <a:srgbClr val="002060"/>
                </a:solidFill>
              </a:rPr>
              <a:t>: </a:t>
            </a:r>
            <a:r>
              <a:rPr lang="hi-IN" dirty="0" smtClean="0">
                <a:solidFill>
                  <a:srgbClr val="002060"/>
                </a:solidFill>
              </a:rPr>
              <a:t>जितेन्द्र सांखला(प्रशिक्षित स्नातक शिक्षक हिंदी) </a:t>
            </a:r>
            <a:br>
              <a:rPr lang="hi-IN" dirty="0" smtClean="0">
                <a:solidFill>
                  <a:srgbClr val="002060"/>
                </a:solidFill>
              </a:rPr>
            </a:br>
            <a:r>
              <a:rPr lang="hi-IN" dirty="0" smtClean="0">
                <a:solidFill>
                  <a:srgbClr val="FFC000"/>
                </a:solidFill>
              </a:rPr>
              <a:t>संस्था</a:t>
            </a:r>
            <a:r>
              <a:rPr lang="hi-IN" dirty="0">
                <a:solidFill>
                  <a:srgbClr val="FFC000"/>
                </a:solidFill>
              </a:rPr>
              <a:t>: </a:t>
            </a:r>
            <a:r>
              <a:rPr lang="hi-IN" dirty="0" smtClean="0">
                <a:solidFill>
                  <a:srgbClr val="FFC000"/>
                </a:solidFill>
              </a:rPr>
              <a:t>सेना जन विद्यालय नसीराबाद </a:t>
            </a:r>
            <a:r>
              <a:rPr lang="hi-IN" dirty="0" smtClean="0"/>
              <a:t/>
            </a:r>
            <a:br>
              <a:rPr lang="hi-IN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hi-IN" sz="1800" dirty="0" smtClean="0"/>
              <a:t>दिनांक:- 9 अक्टूम्बर 2025</a:t>
            </a:r>
            <a:br>
              <a:rPr lang="hi-IN" sz="1800" dirty="0" smtClean="0"/>
            </a:br>
            <a:endParaRPr lang="en-US" sz="1800" dirty="0"/>
          </a:p>
        </p:txBody>
      </p:sp>
      <p:sp>
        <p:nvSpPr>
          <p:cNvPr id="4" name="Rounded Rectangle 3"/>
          <p:cNvSpPr/>
          <p:nvPr/>
        </p:nvSpPr>
        <p:spPr>
          <a:xfrm>
            <a:off x="6019800" y="4876800"/>
            <a:ext cx="28194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338" name="Picture 2" descr="समाज में मूल्य शिक्षा (Samaj Me Mulya ..."/>
          <p:cNvPicPr>
            <a:picLocks noChangeAspect="1" noChangeArrowheads="1"/>
          </p:cNvPicPr>
          <p:nvPr/>
        </p:nvPicPr>
        <p:blipFill>
          <a:blip r:embed="rId3"/>
          <a:srcRect l="-8889" t="17082" r="-2222" b="23132"/>
          <a:stretch>
            <a:fillRect/>
          </a:stretch>
        </p:blipFill>
        <p:spPr bwMode="auto">
          <a:xfrm>
            <a:off x="6553200" y="4953000"/>
            <a:ext cx="1905000" cy="16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kumimoji="0" lang="hi-I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Mangal" pitchFamily="18" charset="0"/>
              </a:rPr>
              <a:t/>
            </a:r>
            <a:br>
              <a:rPr kumimoji="0" lang="hi-I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Mangal" pitchFamily="18" charset="0"/>
              </a:rPr>
            </a:br>
            <a:r>
              <a:rPr kumimoji="0" lang="hi-IN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Mangal" pitchFamily="18" charset="0"/>
              </a:rPr>
              <a:t>शिक्षक की भूमिका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kumimoji="0" lang="hi-I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Mangal" pitchFamily="18" charset="0"/>
              </a:rPr>
              <a:t>विद्यार्थियों के लिए आदर्श बनना।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kumimoji="0" lang="hi-I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Mangal" pitchFamily="18" charset="0"/>
              </a:rPr>
              <a:t>मूल्यों को व्यवहार में लाना।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kumimoji="0" lang="hi-I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Mangal" pitchFamily="18" charset="0"/>
              </a:rPr>
              <a:t>नियमित मार्गदर्शन और संवाद।</a:t>
            </a:r>
            <a:endParaRPr kumimoji="0" lang="hi-IN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i-IN" dirty="0" smtClean="0"/>
              <a:t/>
            </a:r>
            <a:br>
              <a:rPr lang="hi-IN" dirty="0" smtClean="0"/>
            </a:br>
            <a:r>
              <a:rPr lang="hi-I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अभिभावक और समुदाय की भूमिका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r>
              <a:rPr lang="hi-IN" dirty="0"/>
              <a:t>परिवार में मूल्य आधारित वातावरण।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hi-IN" dirty="0"/>
              <a:t>सामुदायिक कार्यों में</a:t>
            </a:r>
            <a:r>
              <a:rPr lang="en-US" dirty="0"/>
              <a:t> </a:t>
            </a:r>
            <a:r>
              <a:rPr lang="hi-IN" dirty="0"/>
              <a:t>सहभागिता।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प्रस्तावना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038599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en-US" dirty="0"/>
              <a:t> </a:t>
            </a:r>
          </a:p>
          <a:p>
            <a:pPr algn="ctr"/>
            <a:r>
              <a:rPr lang="hi-IN" dirty="0"/>
              <a:t>मूल्य शिक्षा का अर्थ: जीवन में नैतिक</a:t>
            </a:r>
            <a:r>
              <a:rPr lang="en-US" dirty="0"/>
              <a:t>, </a:t>
            </a:r>
            <a:r>
              <a:rPr lang="hi-IN" dirty="0"/>
              <a:t>सामाजिक</a:t>
            </a:r>
            <a:r>
              <a:rPr lang="en-US" dirty="0"/>
              <a:t>, </a:t>
            </a:r>
            <a:r>
              <a:rPr lang="hi-IN" dirty="0" smtClean="0"/>
              <a:t>और</a:t>
            </a:r>
          </a:p>
          <a:p>
            <a:pPr algn="ctr">
              <a:buNone/>
            </a:pPr>
            <a:r>
              <a:rPr lang="hi-IN" dirty="0" smtClean="0"/>
              <a:t>                     आध्यात्मिक </a:t>
            </a:r>
            <a:r>
              <a:rPr lang="hi-IN" dirty="0"/>
              <a:t>मूल्यों का विकास।</a:t>
            </a:r>
            <a:endParaRPr lang="en-US" dirty="0"/>
          </a:p>
          <a:p>
            <a:pPr algn="ctr">
              <a:buNone/>
            </a:pPr>
            <a:r>
              <a:rPr lang="en-US" dirty="0"/>
              <a:t> </a:t>
            </a:r>
          </a:p>
          <a:p>
            <a:pPr algn="ctr"/>
            <a:r>
              <a:rPr lang="hi-IN" dirty="0"/>
              <a:t>यह फ्रेमवर्क </a:t>
            </a:r>
            <a:r>
              <a:rPr lang="en-US" dirty="0"/>
              <a:t>2012</a:t>
            </a:r>
            <a:r>
              <a:rPr lang="hi-IN" dirty="0"/>
              <a:t> में </a:t>
            </a:r>
            <a:r>
              <a:rPr lang="en-US" dirty="0"/>
              <a:t>NCERT </a:t>
            </a:r>
            <a:r>
              <a:rPr lang="hi-IN" dirty="0"/>
              <a:t>द्वारा तैयार किया गया।</a:t>
            </a:r>
            <a:endParaRPr lang="en-US" dirty="0"/>
          </a:p>
          <a:p>
            <a:pPr algn="ctr">
              <a:buNone/>
            </a:pPr>
            <a:r>
              <a:rPr lang="en-US" dirty="0"/>
              <a:t> </a:t>
            </a:r>
          </a:p>
          <a:p>
            <a:pPr algn="ctr"/>
            <a:r>
              <a:rPr lang="hi-IN" dirty="0"/>
              <a:t>उद्देश्य: विद्यार्थियों में अच्छे नागरिक और संवेदनशील </a:t>
            </a:r>
            <a:endParaRPr lang="hi-IN" dirty="0" smtClean="0"/>
          </a:p>
          <a:p>
            <a:pPr algn="ctr">
              <a:buNone/>
            </a:pPr>
            <a:r>
              <a:rPr lang="hi-IN" dirty="0"/>
              <a:t> </a:t>
            </a:r>
            <a:r>
              <a:rPr lang="hi-IN" dirty="0" smtClean="0"/>
              <a:t>         व्यक्ति </a:t>
            </a:r>
            <a:r>
              <a:rPr lang="hi-IN" dirty="0"/>
              <a:t>के गुण विकसित करना।</a:t>
            </a:r>
            <a:endParaRPr lang="en-US" dirty="0"/>
          </a:p>
          <a:p>
            <a:pPr algn="ctr">
              <a:buNone/>
            </a:pPr>
            <a:r>
              <a:rPr lang="en-US" dirty="0"/>
              <a:t> 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पृष्ठभूमि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 </a:t>
            </a:r>
          </a:p>
          <a:p>
            <a:r>
              <a:rPr lang="hi-IN" dirty="0"/>
              <a:t>शिक्षा में केवल ज्ञान ही नहीं</a:t>
            </a:r>
            <a:r>
              <a:rPr lang="en-US" dirty="0"/>
              <a:t>, </a:t>
            </a:r>
            <a:r>
              <a:rPr lang="hi-IN" dirty="0"/>
              <a:t>बल्कि व्यवहारिक मूल्य भी आवश्यक।</a:t>
            </a:r>
            <a:endParaRPr lang="en-US" dirty="0"/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hi-IN" dirty="0"/>
              <a:t>वैश्विक और भारतीय समाज की आवश्यकताओं के अनुरूप मूल्य शिक्षा की ज़रूरत</a:t>
            </a:r>
            <a:r>
              <a:rPr lang="hi-IN" dirty="0" smtClean="0"/>
              <a:t>।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फ्रेमवर्क के मुख्य सिद्धांत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r>
              <a:rPr lang="en-US" dirty="0"/>
              <a:t>1. </a:t>
            </a:r>
            <a:r>
              <a:rPr lang="hi-IN" dirty="0"/>
              <a:t>संपूर्ण विद्यालय दृष्टिकोण (</a:t>
            </a:r>
            <a:r>
              <a:rPr lang="en-US" dirty="0"/>
              <a:t>Whole School Approach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2. </a:t>
            </a:r>
            <a:r>
              <a:rPr lang="hi-IN" dirty="0"/>
              <a:t>मूल्य शिक्षा को पाठ्यक्रम में सम्मिलित करना</a:t>
            </a:r>
            <a:r>
              <a:rPr lang="hi-IN" dirty="0" smtClean="0"/>
              <a:t>।</a:t>
            </a:r>
            <a:endParaRPr lang="en-US" dirty="0"/>
          </a:p>
          <a:p>
            <a:r>
              <a:rPr lang="en-US" dirty="0"/>
              <a:t>3. </a:t>
            </a:r>
            <a:r>
              <a:rPr lang="hi-IN" dirty="0"/>
              <a:t>शिक्षक</a:t>
            </a:r>
            <a:r>
              <a:rPr lang="en-US" dirty="0"/>
              <a:t>, </a:t>
            </a:r>
            <a:r>
              <a:rPr lang="hi-IN" dirty="0"/>
              <a:t>अभिभावक और समुदाय की भूमिका।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प्रमुख उद्देश्य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 </a:t>
            </a:r>
          </a:p>
          <a:p>
            <a:r>
              <a:rPr lang="hi-IN" dirty="0"/>
              <a:t>नैतिक मूल्यों की समझ और अभ्यास।</a:t>
            </a:r>
            <a:endParaRPr lang="en-US" dirty="0"/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hi-IN" dirty="0"/>
              <a:t>सामाजिक न्याय</a:t>
            </a:r>
            <a:r>
              <a:rPr lang="en-US" dirty="0"/>
              <a:t>, </a:t>
            </a:r>
            <a:r>
              <a:rPr lang="hi-IN" dirty="0"/>
              <a:t>समानता</a:t>
            </a:r>
            <a:r>
              <a:rPr lang="en-US" dirty="0"/>
              <a:t>, </a:t>
            </a:r>
            <a:r>
              <a:rPr lang="hi-IN" dirty="0"/>
              <a:t>सत्य</a:t>
            </a:r>
            <a:r>
              <a:rPr lang="en-US" dirty="0"/>
              <a:t>, </a:t>
            </a:r>
            <a:r>
              <a:rPr lang="hi-IN" dirty="0"/>
              <a:t>अहिंसा और सहिष्णुता का प्रसार।</a:t>
            </a:r>
            <a:endParaRPr lang="en-US" dirty="0"/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hi-IN" dirty="0"/>
              <a:t>विद्यार्थियों में जिम्मेदारी और सहयोग भावना का विकास।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i-IN" dirty="0" smtClean="0"/>
              <a:t/>
            </a:r>
            <a:br>
              <a:rPr lang="hi-IN" dirty="0" smtClean="0"/>
            </a:br>
            <a:r>
              <a:rPr lang="hi-IN" dirty="0" smtClean="0"/>
              <a:t/>
            </a:r>
            <a:br>
              <a:rPr lang="hi-IN" dirty="0" smtClean="0"/>
            </a:br>
            <a:r>
              <a:rPr lang="hi-IN" dirty="0" smtClean="0"/>
              <a:t/>
            </a:r>
            <a:br>
              <a:rPr lang="hi-IN" dirty="0" smtClean="0"/>
            </a:br>
            <a:r>
              <a:rPr lang="hi-IN" dirty="0" smtClean="0"/>
              <a:t/>
            </a:r>
            <a:br>
              <a:rPr lang="hi-IN" dirty="0" smtClean="0"/>
            </a:br>
            <a:r>
              <a:rPr lang="hi-IN" dirty="0" smtClean="0"/>
              <a:t/>
            </a:r>
            <a:br>
              <a:rPr lang="hi-IN" dirty="0" smtClean="0"/>
            </a:br>
            <a:r>
              <a:rPr lang="hi-IN" dirty="0" smtClean="0"/>
              <a:t/>
            </a:r>
            <a:br>
              <a:rPr lang="hi-IN" dirty="0" smtClean="0"/>
            </a:br>
            <a:r>
              <a:rPr lang="hi-I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मूल्य शिक्षा की </a:t>
            </a:r>
            <a:r>
              <a:rPr lang="hi-I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रणनीतियाँ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r>
              <a:rPr lang="hi-IN" dirty="0"/>
              <a:t>कहानी</a:t>
            </a:r>
            <a:r>
              <a:rPr lang="en-US" dirty="0"/>
              <a:t>, </a:t>
            </a:r>
            <a:r>
              <a:rPr lang="hi-IN" dirty="0"/>
              <a:t>गीत</a:t>
            </a:r>
            <a:r>
              <a:rPr lang="en-US" dirty="0"/>
              <a:t>, </a:t>
            </a:r>
            <a:r>
              <a:rPr lang="hi-IN" dirty="0"/>
              <a:t>नाटक</a:t>
            </a:r>
            <a:r>
              <a:rPr lang="en-US" dirty="0"/>
              <a:t>, </a:t>
            </a:r>
            <a:r>
              <a:rPr lang="hi-IN" dirty="0"/>
              <a:t>कला और खेलों के माध्यम </a:t>
            </a:r>
            <a:r>
              <a:rPr lang="hi-IN" dirty="0" smtClean="0"/>
              <a:t>से।</a:t>
            </a:r>
            <a:endParaRPr lang="en-US" dirty="0" smtClean="0"/>
          </a:p>
          <a:p>
            <a:r>
              <a:rPr lang="hi-IN" dirty="0" smtClean="0"/>
              <a:t>सह-पाठ्य </a:t>
            </a:r>
            <a:r>
              <a:rPr lang="hi-IN" dirty="0"/>
              <a:t>गतिविधियों द्वारा</a:t>
            </a:r>
            <a:r>
              <a:rPr lang="hi-IN" dirty="0" smtClean="0"/>
              <a:t>।</a:t>
            </a:r>
            <a:r>
              <a:rPr lang="en-US" dirty="0"/>
              <a:t> </a:t>
            </a:r>
          </a:p>
          <a:p>
            <a:r>
              <a:rPr lang="hi-IN" dirty="0"/>
              <a:t>शिक्षक प्रशिक्षण और उदाहरण प्रस्तुत करना।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विद्यालय दृष्टिकोण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r>
              <a:rPr lang="hi-IN" dirty="0"/>
              <a:t>विद्यालय वातावरण में अनुशासन</a:t>
            </a:r>
            <a:r>
              <a:rPr lang="en-US" dirty="0"/>
              <a:t>, </a:t>
            </a:r>
            <a:r>
              <a:rPr lang="hi-IN" dirty="0"/>
              <a:t>सम्मान और सहयोग।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hi-IN" dirty="0"/>
              <a:t>स्कूल सभाएँ और कार्यक्रमों में नैतिक विषय।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i-I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i-I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i-I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मूल्य शिक्षा के प्रमुख विषय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r>
              <a:rPr lang="hi-IN" dirty="0"/>
              <a:t>सत्य</a:t>
            </a:r>
            <a:r>
              <a:rPr lang="en-US" dirty="0"/>
              <a:t>, </a:t>
            </a:r>
            <a:r>
              <a:rPr lang="hi-IN" dirty="0"/>
              <a:t>ईमानदारी</a:t>
            </a:r>
            <a:r>
              <a:rPr lang="en-US" dirty="0"/>
              <a:t>, </a:t>
            </a:r>
            <a:r>
              <a:rPr lang="hi-IN" dirty="0"/>
              <a:t>प्रेम</a:t>
            </a:r>
            <a:r>
              <a:rPr lang="en-US" dirty="0"/>
              <a:t>, </a:t>
            </a:r>
            <a:r>
              <a:rPr lang="hi-IN" dirty="0"/>
              <a:t>करुणा</a:t>
            </a:r>
            <a:r>
              <a:rPr lang="en-US" dirty="0"/>
              <a:t>, </a:t>
            </a:r>
            <a:r>
              <a:rPr lang="hi-IN" dirty="0"/>
              <a:t>न्याय</a:t>
            </a:r>
            <a:r>
              <a:rPr lang="en-US" dirty="0"/>
              <a:t>, </a:t>
            </a:r>
            <a:r>
              <a:rPr lang="hi-IN" dirty="0"/>
              <a:t>समानता।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hi-IN" dirty="0"/>
              <a:t>नागरिकता</a:t>
            </a:r>
            <a:r>
              <a:rPr lang="en-US" dirty="0"/>
              <a:t>, </a:t>
            </a:r>
            <a:r>
              <a:rPr lang="hi-IN" dirty="0"/>
              <a:t>पर्यावरण संरक्षण</a:t>
            </a:r>
            <a:r>
              <a:rPr lang="en-US" dirty="0"/>
              <a:t>, </a:t>
            </a:r>
            <a:r>
              <a:rPr lang="hi-IN" dirty="0"/>
              <a:t>सामाजिक जिम्मेदारी।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पाठ्यक्रम में मूल्य समावेश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 </a:t>
            </a:r>
          </a:p>
          <a:p>
            <a:r>
              <a:rPr lang="hi-IN" dirty="0"/>
              <a:t>सभी विषयों में मूल्य आधारित सामग्री।</a:t>
            </a:r>
            <a:endParaRPr lang="en-US" dirty="0"/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hi-IN" dirty="0"/>
              <a:t>सामाजिक विज्ञान</a:t>
            </a:r>
            <a:r>
              <a:rPr lang="en-US" dirty="0"/>
              <a:t>, </a:t>
            </a:r>
            <a:r>
              <a:rPr lang="hi-IN" dirty="0"/>
              <a:t>भाषा</a:t>
            </a:r>
            <a:r>
              <a:rPr lang="en-US" dirty="0"/>
              <a:t>, </a:t>
            </a:r>
            <a:r>
              <a:rPr lang="hi-IN" dirty="0"/>
              <a:t>और इतिहास में नैतिक पहलू।</a:t>
            </a: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1157</TotalTime>
  <Words>125</Words>
  <Application>Microsoft Office PowerPoint</Application>
  <PresentationFormat>On-screen Show (4:3)</PresentationFormat>
  <Paragraphs>60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Civic</vt:lpstr>
      <vt:lpstr> विद्यालयों में मूल्य शिक्षा हेतु रूपरेखा (2012)                            प्रस्तुतकर्ता: जितेन्द्र सांखला(प्रशिक्षित स्नातक शिक्षक हिंदी)  संस्था: सेना जन विद्यालय नसीराबाद   दिनांक:- 9 अक्टूम्बर 2025 </vt:lpstr>
      <vt:lpstr>प्रस्तावना</vt:lpstr>
      <vt:lpstr>पृष्ठभूमि</vt:lpstr>
      <vt:lpstr>फ्रेमवर्क के मुख्य सिद्धांत</vt:lpstr>
      <vt:lpstr>प्रमुख उद्देश्य</vt:lpstr>
      <vt:lpstr>      मूल्य शिक्षा की रणनीतियाँ</vt:lpstr>
      <vt:lpstr>विद्यालय दृष्टिकोण</vt:lpstr>
      <vt:lpstr> मूल्य शिक्षा के प्रमुख विषय</vt:lpstr>
      <vt:lpstr>पाठ्यक्रम में मूल्य समावेश</vt:lpstr>
      <vt:lpstr> शिक्षक की भूमिका</vt:lpstr>
      <vt:lpstr> अभिभावक और समुदाय की भूमिका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विद्यालयों में मूल्य शिक्षा हेतु रूपरेखा (2012)   प्रस्तुतकर्ता: जितेन्द्र सांखला    संस्था: सेना जन विद्यालय नसीराबाद   दिनांक:- 9 अक्टूम्बर 2025</dc:title>
  <dc:creator>hp</dc:creator>
  <cp:lastModifiedBy>hp</cp:lastModifiedBy>
  <cp:revision>4</cp:revision>
  <dcterms:created xsi:type="dcterms:W3CDTF">2025-10-09T07:47:24Z</dcterms:created>
  <dcterms:modified xsi:type="dcterms:W3CDTF">2025-10-10T03:05:12Z</dcterms:modified>
</cp:coreProperties>
</file>